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3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4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278" r:id="rId23"/>
    <p:sldId id="279" r:id="rId24"/>
    <p:sldId id="280" r:id="rId25"/>
    <p:sldId id="311" r:id="rId26"/>
    <p:sldId id="312" r:id="rId27"/>
    <p:sldId id="313" r:id="rId28"/>
    <p:sldId id="314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1" r:id="rId39"/>
    <p:sldId id="333" r:id="rId40"/>
    <p:sldId id="334" r:id="rId41"/>
    <p:sldId id="332" r:id="rId42"/>
    <p:sldId id="346" r:id="rId43"/>
    <p:sldId id="328" r:id="rId44"/>
    <p:sldId id="329" r:id="rId45"/>
    <p:sldId id="315" r:id="rId46"/>
    <p:sldId id="316" r:id="rId47"/>
    <p:sldId id="319" r:id="rId48"/>
    <p:sldId id="341" r:id="rId49"/>
    <p:sldId id="335" r:id="rId50"/>
    <p:sldId id="336" r:id="rId51"/>
    <p:sldId id="337" r:id="rId52"/>
    <p:sldId id="338" r:id="rId53"/>
    <p:sldId id="339" r:id="rId54"/>
    <p:sldId id="340" r:id="rId55"/>
    <p:sldId id="317" r:id="rId56"/>
    <p:sldId id="318" r:id="rId57"/>
    <p:sldId id="294" r:id="rId58"/>
    <p:sldId id="343" r:id="rId59"/>
    <p:sldId id="345" r:id="rId60"/>
    <p:sldId id="344" r:id="rId61"/>
    <p:sldId id="3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660" autoAdjust="0"/>
    <p:restoredTop sz="93634" autoAdjust="0"/>
  </p:normalViewPr>
  <p:slideViewPr>
    <p:cSldViewPr>
      <p:cViewPr varScale="1">
        <p:scale>
          <a:sx n="54" d="100"/>
          <a:sy n="54" d="100"/>
        </p:scale>
        <p:origin x="91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23/06/2024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/>
              <a:t>Interação Homem-Máquina (ANDRE; DINATA, 2018; ALENCAR et al., 2019a; ALENCAR et al., 2019b)</a:t>
            </a:r>
          </a:p>
          <a:p>
            <a:pPr lvl="1"/>
            <a:r>
              <a:rPr lang="pt-BR" dirty="0"/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Primeiro trabalho (SANTOS, 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Segundo Trabalho (SILVEIRA, 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(ARRATIA-MARTINEZ; PADRÓN; TORRES, 2021; MIRANDA; REY; ROBLES, 2012; PIECHOWIAK; LAMIH, 2004; BURKE et al., 2000)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(ARRATIA-MARTINEZ; PADRÓN; TORRES, 2021)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/>
              <a:t>Documentos oficiais (UENF, 2002; UENF; CONSUNI, 2023; UENF; CONSUNI, 2006; UENF, 2012; UENF et al., 2019; UENF; PROGRAD, 2019; UENF, 2005; UENF, 2015b; UENF, 2022; UENF, 2015a)</a:t>
            </a:r>
          </a:p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 – (3.1)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4.1: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 – (4.1)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1788422" y="822147"/>
            <a:ext cx="8615155" cy="2727779"/>
            <a:chOff x="1788422" y="767334"/>
            <a:chExt cx="8615155" cy="272777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88422" y="1136666"/>
              <a:ext cx="8615155" cy="2358447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86995B-CA9B-CD9D-EA0A-366937E6FEE5}"/>
              </a:ext>
            </a:extLst>
          </p:cNvPr>
          <p:cNvSpPr txBox="1"/>
          <p:nvPr/>
        </p:nvSpPr>
        <p:spPr>
          <a:xfrm>
            <a:off x="3575972" y="989645"/>
            <a:ext cx="828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7 – (4.3) diagrama conceitual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BE718-B1D1-9BED-20FC-D71718A9DF5E}"/>
              </a:ext>
            </a:extLst>
          </p:cNvPr>
          <p:cNvSpPr txBox="1"/>
          <p:nvPr/>
        </p:nvSpPr>
        <p:spPr>
          <a:xfrm>
            <a:off x="4864640" y="629641"/>
            <a:ext cx="701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8 – (5.1) Andamento do aluno no Sistema Acadêmico</a:t>
            </a:r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33" y="1207114"/>
            <a:ext cx="3977167" cy="28282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833" y="4029792"/>
            <a:ext cx="3977167" cy="28282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66" y="1207114"/>
            <a:ext cx="3977168" cy="28282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66" y="4029792"/>
            <a:ext cx="3977167" cy="28282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B06276-50AD-F68E-E56F-D13D816CA306}"/>
              </a:ext>
            </a:extLst>
          </p:cNvPr>
          <p:cNvSpPr txBox="1"/>
          <p:nvPr/>
        </p:nvSpPr>
        <p:spPr>
          <a:xfrm>
            <a:off x="4237666" y="543452"/>
            <a:ext cx="79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 – (5.6, 5.8, 5.9, 5.10) Protótipos de páginas: turmas, professores, salas e disciplinas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789"/>
            <a:ext cx="3837688" cy="1242257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 err="1"/>
              <a:t>Stacks</a:t>
            </a:r>
            <a:endParaRPr lang="pt-BR" i="1" dirty="0"/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0" y="2893789"/>
            <a:ext cx="7797733" cy="39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0" y="2247458"/>
            <a:ext cx="38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10 – (5.11) Recursos usados para o desenvolvimento do sistema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E77ED7-424B-885C-52B8-C7A678A2B754}"/>
              </a:ext>
            </a:extLst>
          </p:cNvPr>
          <p:cNvSpPr txBox="1"/>
          <p:nvPr/>
        </p:nvSpPr>
        <p:spPr>
          <a:xfrm>
            <a:off x="4385979" y="2247458"/>
            <a:ext cx="779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11 – (5.12) Diagrama da progressão funcionamento da permanência dos dados</a:t>
            </a:r>
          </a:p>
        </p:txBody>
      </p: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54" y="2605087"/>
            <a:ext cx="6619875" cy="1647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237388-9BDA-62E9-73F8-6C10FDEB98F6}"/>
              </a:ext>
            </a:extLst>
          </p:cNvPr>
          <p:cNvSpPr txBox="1"/>
          <p:nvPr/>
        </p:nvSpPr>
        <p:spPr>
          <a:xfrm>
            <a:off x="5563254" y="2235755"/>
            <a:ext cx="661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12 – (5.13) Diagrama do armazenamento preliminar dos dados</a:t>
            </a:r>
          </a:p>
        </p:txBody>
      </p: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77" y="4322235"/>
            <a:ext cx="5982807" cy="23500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27" y="757621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41" y="4452041"/>
            <a:ext cx="2405959" cy="240595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69C3C1-9615-A899-6F57-183DE5586AAD}"/>
              </a:ext>
            </a:extLst>
          </p:cNvPr>
          <p:cNvSpPr txBox="1"/>
          <p:nvPr/>
        </p:nvSpPr>
        <p:spPr>
          <a:xfrm>
            <a:off x="3492176" y="3805710"/>
            <a:ext cx="598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14 – (5.15) Comparação entre bancos de dados da Versão 2.0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2A1205-1C9A-CB0C-10E5-1372CEB4095C}"/>
              </a:ext>
            </a:extLst>
          </p:cNvPr>
          <p:cNvSpPr txBox="1"/>
          <p:nvPr/>
        </p:nvSpPr>
        <p:spPr>
          <a:xfrm>
            <a:off x="8526027" y="148984"/>
            <a:ext cx="353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13 – (5.16) Diagrama inicial das tabelas de dados 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75E627-92B5-98B7-6333-7B1557D10908}"/>
              </a:ext>
            </a:extLst>
          </p:cNvPr>
          <p:cNvSpPr txBox="1"/>
          <p:nvPr/>
        </p:nvSpPr>
        <p:spPr>
          <a:xfrm>
            <a:off x="9786040" y="3817573"/>
            <a:ext cx="240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15 – (5.18) Logomarca</a:t>
            </a:r>
          </a:p>
        </p:txBody>
      </p: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120742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B7DDA2-EDC4-DFE8-E012-B1E8DA0E50D3}"/>
              </a:ext>
            </a:extLst>
          </p:cNvPr>
          <p:cNvSpPr txBox="1"/>
          <p:nvPr/>
        </p:nvSpPr>
        <p:spPr>
          <a:xfrm>
            <a:off x="5572473" y="899644"/>
            <a:ext cx="661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16 – (5.23) Diagrama da permanência dos dados na versão 3.0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9ED902-6C61-9FFC-C301-E64526CB7F17}"/>
              </a:ext>
            </a:extLst>
          </p:cNvPr>
          <p:cNvSpPr txBox="1"/>
          <p:nvPr/>
        </p:nvSpPr>
        <p:spPr>
          <a:xfrm>
            <a:off x="4752975" y="3054183"/>
            <a:ext cx="74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</a:t>
            </a:r>
            <a:r>
              <a:rPr lang="en-US" dirty="0"/>
              <a:t> 17 – (5.24) API REST no AWS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BC2B8-30B1-D871-8B5E-5C381916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46" y="1649405"/>
            <a:ext cx="7757554" cy="51995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B90504-9F59-83E7-70C2-D4AAC9BA8700}"/>
              </a:ext>
            </a:extLst>
          </p:cNvPr>
          <p:cNvSpPr txBox="1"/>
          <p:nvPr/>
        </p:nvSpPr>
        <p:spPr>
          <a:xfrm>
            <a:off x="4434446" y="1267952"/>
            <a:ext cx="775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18 – (Código 5.3) Heurística de solução inicial</a:t>
            </a:r>
          </a:p>
        </p:txBody>
      </p: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19 – (5.26)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2696183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F307D6-2F0E-5595-9D73-B095034D0A35}"/>
              </a:ext>
            </a:extLst>
          </p:cNvPr>
          <p:cNvSpPr txBox="1"/>
          <p:nvPr/>
        </p:nvSpPr>
        <p:spPr>
          <a:xfrm>
            <a:off x="1008845" y="2326851"/>
            <a:ext cx="1017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20 – (5.27) Exemplo de conflito nulo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629383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150038-BFC1-4767-B4F2-FE23B7C7071B}"/>
              </a:ext>
            </a:extLst>
          </p:cNvPr>
          <p:cNvSpPr txBox="1"/>
          <p:nvPr/>
        </p:nvSpPr>
        <p:spPr>
          <a:xfrm>
            <a:off x="1098997" y="1247794"/>
            <a:ext cx="99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21 – (5.28) Exemplo de conflito de alocação de professor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917688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CFF808-6D9C-1C6E-2B66-428DFA800CA6}"/>
              </a:ext>
            </a:extLst>
          </p:cNvPr>
          <p:cNvSpPr txBox="1"/>
          <p:nvPr/>
        </p:nvSpPr>
        <p:spPr>
          <a:xfrm>
            <a:off x="3069466" y="1548356"/>
            <a:ext cx="60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22 – (5.29) Exemplo de conflito de alocação de sala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5" y="2071989"/>
            <a:ext cx="4981526" cy="4266411"/>
            <a:chOff x="2560318" y="1031719"/>
            <a:chExt cx="4981526" cy="426641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60318" y="1031719"/>
              <a:ext cx="49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(2.6)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54" y="1921006"/>
            <a:ext cx="8282350" cy="301598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E94F48-A234-9D98-A09B-75D031431AC6}"/>
              </a:ext>
            </a:extLst>
          </p:cNvPr>
          <p:cNvSpPr txBox="1"/>
          <p:nvPr/>
        </p:nvSpPr>
        <p:spPr>
          <a:xfrm>
            <a:off x="1953696" y="1551674"/>
            <a:ext cx="82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23 – (5.30) Exemplo de conflito de capacidade na sala</a:t>
            </a:r>
          </a:p>
        </p:txBody>
      </p: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961558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1381307" y="1592226"/>
            <a:ext cx="942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24 – (5.31) Avisos flutuantes dos conflitos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535369-411C-F1E2-A79B-71F005DA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38" y="2798993"/>
            <a:ext cx="8082862" cy="2562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2508F6-A89A-FB6E-C150-F9BA08E54C3B}"/>
              </a:ext>
            </a:extLst>
          </p:cNvPr>
          <p:cNvSpPr txBox="1"/>
          <p:nvPr/>
        </p:nvSpPr>
        <p:spPr>
          <a:xfrm>
            <a:off x="4109138" y="2428724"/>
            <a:ext cx="80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25 – (Código 5.4) </a:t>
            </a:r>
            <a:r>
              <a:rPr lang="pt-BR" dirty="0" err="1"/>
              <a:t>Pseudo-algoritmo</a:t>
            </a:r>
            <a:r>
              <a:rPr lang="pt-BR" dirty="0"/>
              <a:t> para a resolução de conflitos</a:t>
            </a:r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2A3C23-FEDB-8FCB-E798-EE0B54AA5AE1}"/>
              </a:ext>
            </a:extLst>
          </p:cNvPr>
          <p:cNvSpPr txBox="1"/>
          <p:nvPr/>
        </p:nvSpPr>
        <p:spPr>
          <a:xfrm>
            <a:off x="5105989" y="1072746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26 – (5.32) Diagrama do fluxo de obtenção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9E5DA01-2528-2A70-C49C-826C75AC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06" y="2528990"/>
            <a:ext cx="5398327" cy="41637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E4964F-F31B-22B7-A230-FA9697200405}"/>
              </a:ext>
            </a:extLst>
          </p:cNvPr>
          <p:cNvSpPr txBox="1"/>
          <p:nvPr/>
        </p:nvSpPr>
        <p:spPr>
          <a:xfrm>
            <a:off x="6636006" y="1882659"/>
            <a:ext cx="539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27 – (5.33) Diagrama entidade relacionamento final</a:t>
            </a:r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Experimentos 6.0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2278248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6726006" y="1908916"/>
            <a:ext cx="546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28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80" y="1113020"/>
            <a:ext cx="7896019" cy="57449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6F2ABFC-6A71-B636-E330-365AEE6E5998}"/>
              </a:ext>
            </a:extLst>
          </p:cNvPr>
          <p:cNvSpPr txBox="1"/>
          <p:nvPr/>
        </p:nvSpPr>
        <p:spPr>
          <a:xfrm>
            <a:off x="4295981" y="743688"/>
            <a:ext cx="789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29 – (6.1) Página inicial do sistema</a:t>
            </a:r>
          </a:p>
        </p:txBody>
      </p: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011" y="1006655"/>
            <a:ext cx="5105989" cy="585134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5B0D2B-D717-4248-6AEB-F49D36136739}"/>
              </a:ext>
            </a:extLst>
          </p:cNvPr>
          <p:cNvSpPr txBox="1"/>
          <p:nvPr/>
        </p:nvSpPr>
        <p:spPr>
          <a:xfrm>
            <a:off x="7086011" y="637323"/>
            <a:ext cx="5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30 – (6.2 4) Página de </a:t>
            </a:r>
            <a:r>
              <a:rPr lang="pt-BR" dirty="0" err="1"/>
              <a:t>multiturmas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76" y="1726402"/>
            <a:ext cx="8166023" cy="5131597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3AEEBE-1047-BF71-8021-B0A45F8CB054}"/>
              </a:ext>
            </a:extLst>
          </p:cNvPr>
          <p:cNvSpPr txBox="1"/>
          <p:nvPr/>
        </p:nvSpPr>
        <p:spPr>
          <a:xfrm>
            <a:off x="4025976" y="1362094"/>
            <a:ext cx="816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(6.5) Página de grade de horários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19" y="990143"/>
            <a:ext cx="6781481" cy="58678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28BB7A-B794-9772-24AF-DA3F0633AEA5}"/>
              </a:ext>
            </a:extLst>
          </p:cNvPr>
          <p:cNvSpPr txBox="1"/>
          <p:nvPr/>
        </p:nvSpPr>
        <p:spPr>
          <a:xfrm>
            <a:off x="5410519" y="620811"/>
            <a:ext cx="67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32 – (6.6) Página de turmas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90" y="1004230"/>
            <a:ext cx="6906009" cy="585377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6D3344-9C3A-907E-2596-D7032A57CD1C}"/>
              </a:ext>
            </a:extLst>
          </p:cNvPr>
          <p:cNvSpPr txBox="1"/>
          <p:nvPr/>
        </p:nvSpPr>
        <p:spPr>
          <a:xfrm>
            <a:off x="5289303" y="625066"/>
            <a:ext cx="690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33 – (6.7) Página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D66B4-234C-F95A-4182-394211386D81}"/>
              </a:ext>
            </a:extLst>
          </p:cNvPr>
          <p:cNvSpPr txBox="1"/>
          <p:nvPr/>
        </p:nvSpPr>
        <p:spPr>
          <a:xfrm>
            <a:off x="3661732" y="830713"/>
            <a:ext cx="85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34 – (6.9) Página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8" y="935820"/>
            <a:ext cx="6276002" cy="592217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39015-9AD5-F08F-7036-23583535C15F}"/>
              </a:ext>
            </a:extLst>
          </p:cNvPr>
          <p:cNvSpPr txBox="1"/>
          <p:nvPr/>
        </p:nvSpPr>
        <p:spPr>
          <a:xfrm>
            <a:off x="5915998" y="566488"/>
            <a:ext cx="6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35 – (6.8) Página de salas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6" y="1076342"/>
            <a:ext cx="5555994" cy="57816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9D561D-F396-A959-9880-EF4A7F4E3940}"/>
              </a:ext>
            </a:extLst>
          </p:cNvPr>
          <p:cNvSpPr txBox="1"/>
          <p:nvPr/>
        </p:nvSpPr>
        <p:spPr>
          <a:xfrm>
            <a:off x="6652029" y="694880"/>
            <a:ext cx="555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36 – (6.10) Página de alunos</a:t>
            </a:r>
          </a:p>
        </p:txBody>
      </p: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(PIERRE; FAIRLEY; SOCIETY,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2019b)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2767</TotalTime>
  <Words>5320</Words>
  <Application>Microsoft Office PowerPoint</Application>
  <PresentationFormat>Widescreen</PresentationFormat>
  <Paragraphs>496</Paragraphs>
  <Slides>61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4.1: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Experimentos 6.0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142</cp:revision>
  <dcterms:created xsi:type="dcterms:W3CDTF">2023-05-30T00:17:32Z</dcterms:created>
  <dcterms:modified xsi:type="dcterms:W3CDTF">2024-06-23T21:07:11Z</dcterms:modified>
</cp:coreProperties>
</file>